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6" r:id="rId5"/>
    <p:sldId id="278" r:id="rId6"/>
    <p:sldId id="279" r:id="rId7"/>
    <p:sldId id="268" r:id="rId8"/>
    <p:sldId id="269" r:id="rId9"/>
    <p:sldId id="281" r:id="rId10"/>
    <p:sldId id="282" r:id="rId11"/>
    <p:sldId id="283" r:id="rId12"/>
    <p:sldId id="285" r:id="rId13"/>
    <p:sldId id="284" r:id="rId14"/>
    <p:sldId id="286" r:id="rId15"/>
    <p:sldId id="287" r:id="rId16"/>
    <p:sldId id="288" r:id="rId17"/>
    <p:sldId id="290" r:id="rId18"/>
    <p:sldId id="257" r:id="rId19"/>
  </p:sldIdLst>
  <p:sldSz cx="12961938" cy="7200900"/>
  <p:notesSz cx="6858000" cy="9144000"/>
  <p:defaultTextStyle>
    <a:defPPr>
      <a:defRPr lang="zh-CN"/>
    </a:defPPr>
    <a:lvl1pPr marL="0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638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276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6914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2551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8189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3827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99465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5103" algn="l" defTabSz="97127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40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99" autoAdjust="0"/>
    <p:restoredTop sz="94660"/>
  </p:normalViewPr>
  <p:slideViewPr>
    <p:cSldViewPr>
      <p:cViewPr varScale="1">
        <p:scale>
          <a:sx n="103" d="100"/>
          <a:sy n="103" d="100"/>
        </p:scale>
        <p:origin x="1194" y="108"/>
      </p:cViewPr>
      <p:guideLst>
        <p:guide orient="horz" pos="2268"/>
        <p:guide pos="40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C45E9A3-600D-47EF-A83C-5D51102D0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633C79-33EC-4D8B-AA71-0456B16394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51A2B-967D-4B8C-9880-0A9DC6F9A4FF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4E6F842-6C4E-40B6-BAB4-9F68F934BD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657E6D6-F661-4DEC-83D3-99934373CC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CDFE9-4C95-461C-84A3-EDBD3934D2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314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74453-0C38-4837-AB7D-A183DA0C89CE}" type="datetimeFigureOut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52463" y="1143000"/>
            <a:ext cx="5553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250C8-4746-46E5-B764-51D9B8A446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007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3250C8-4746-46E5-B764-51D9B8A4469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01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72148" y="2236949"/>
            <a:ext cx="11017648" cy="15435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44293" y="4080510"/>
            <a:ext cx="9073357" cy="184022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8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3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9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5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0F8F-46FE-4F1F-B04E-A7198EF11E15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61878-2A8A-4D7B-99B7-9BFC084571BA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97407" y="288374"/>
            <a:ext cx="2916437" cy="614410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8098" y="288374"/>
            <a:ext cx="8533276" cy="614410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EBB74-D657-4DB6-A868-9F3CA86843AA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D0914-F895-426E-9376-993E7FBE3C7A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3906" y="4627249"/>
            <a:ext cx="11017648" cy="1430179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23906" y="3052050"/>
            <a:ext cx="11017648" cy="157519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6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2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69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25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81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382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994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51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5857-E756-41BD-891A-E35922448008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8099" y="1680214"/>
            <a:ext cx="5724855" cy="47522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588987" y="1680214"/>
            <a:ext cx="5724855" cy="475226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29B6-9CAC-4334-9BC0-6C6B2E6437E7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8098" y="1611871"/>
            <a:ext cx="5727107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638" indent="0">
              <a:buNone/>
              <a:defRPr sz="2100" b="1"/>
            </a:lvl2pPr>
            <a:lvl3pPr marL="971276" indent="0">
              <a:buNone/>
              <a:defRPr sz="1900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8098" y="2283618"/>
            <a:ext cx="5727107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584488" y="1611871"/>
            <a:ext cx="5729356" cy="671750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638" indent="0">
              <a:buNone/>
              <a:defRPr sz="2100" b="1"/>
            </a:lvl2pPr>
            <a:lvl3pPr marL="971276" indent="0">
              <a:buNone/>
              <a:defRPr sz="1900" b="1"/>
            </a:lvl3pPr>
            <a:lvl4pPr marL="1456914" indent="0">
              <a:buNone/>
              <a:defRPr sz="1700" b="1"/>
            </a:lvl4pPr>
            <a:lvl5pPr marL="1942551" indent="0">
              <a:buNone/>
              <a:defRPr sz="1700" b="1"/>
            </a:lvl5pPr>
            <a:lvl6pPr marL="2428189" indent="0">
              <a:buNone/>
              <a:defRPr sz="1700" b="1"/>
            </a:lvl6pPr>
            <a:lvl7pPr marL="2913827" indent="0">
              <a:buNone/>
              <a:defRPr sz="1700" b="1"/>
            </a:lvl7pPr>
            <a:lvl8pPr marL="3399465" indent="0">
              <a:buNone/>
              <a:defRPr sz="1700" b="1"/>
            </a:lvl8pPr>
            <a:lvl9pPr marL="3885103" indent="0">
              <a:buNone/>
              <a:defRPr sz="17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584488" y="2283618"/>
            <a:ext cx="5729356" cy="414885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BD7EE-6C8A-4129-85F3-2603997013CC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391D4-5138-4E21-86B8-45C354F7F5B0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A45C-9B49-41B7-8BC7-9BB49F03F8B9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8097" y="286702"/>
            <a:ext cx="4264389" cy="122015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67760" y="286705"/>
            <a:ext cx="7246084" cy="614576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8097" y="1506857"/>
            <a:ext cx="4264389" cy="4925617"/>
          </a:xfrm>
        </p:spPr>
        <p:txBody>
          <a:bodyPr/>
          <a:lstStyle>
            <a:lvl1pPr marL="0" indent="0">
              <a:buNone/>
              <a:defRPr sz="1500"/>
            </a:lvl1pPr>
            <a:lvl2pPr marL="485638" indent="0">
              <a:buNone/>
              <a:defRPr sz="1300"/>
            </a:lvl2pPr>
            <a:lvl3pPr marL="971276" indent="0">
              <a:buNone/>
              <a:defRPr sz="1100"/>
            </a:lvl3pPr>
            <a:lvl4pPr marL="1456914" indent="0">
              <a:buNone/>
              <a:defRPr sz="1000"/>
            </a:lvl4pPr>
            <a:lvl5pPr marL="1942551" indent="0">
              <a:buNone/>
              <a:defRPr sz="1000"/>
            </a:lvl5pPr>
            <a:lvl6pPr marL="2428189" indent="0">
              <a:buNone/>
              <a:defRPr sz="1000"/>
            </a:lvl6pPr>
            <a:lvl7pPr marL="2913827" indent="0">
              <a:buNone/>
              <a:defRPr sz="1000"/>
            </a:lvl7pPr>
            <a:lvl8pPr marL="3399465" indent="0">
              <a:buNone/>
              <a:defRPr sz="1000"/>
            </a:lvl8pPr>
            <a:lvl9pPr marL="38851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FD58-9C0B-4F6D-B0DB-8DDF18AB262E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40632" y="5040630"/>
            <a:ext cx="7777163" cy="59507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540632" y="643414"/>
            <a:ext cx="7777163" cy="4320540"/>
          </a:xfrm>
        </p:spPr>
        <p:txBody>
          <a:bodyPr/>
          <a:lstStyle>
            <a:lvl1pPr marL="0" indent="0">
              <a:buNone/>
              <a:defRPr sz="3400"/>
            </a:lvl1pPr>
            <a:lvl2pPr marL="485638" indent="0">
              <a:buNone/>
              <a:defRPr sz="3000"/>
            </a:lvl2pPr>
            <a:lvl3pPr marL="971276" indent="0">
              <a:buNone/>
              <a:defRPr sz="2500"/>
            </a:lvl3pPr>
            <a:lvl4pPr marL="1456914" indent="0">
              <a:buNone/>
              <a:defRPr sz="2100"/>
            </a:lvl4pPr>
            <a:lvl5pPr marL="1942551" indent="0">
              <a:buNone/>
              <a:defRPr sz="2100"/>
            </a:lvl5pPr>
            <a:lvl6pPr marL="2428189" indent="0">
              <a:buNone/>
              <a:defRPr sz="2100"/>
            </a:lvl6pPr>
            <a:lvl7pPr marL="2913827" indent="0">
              <a:buNone/>
              <a:defRPr sz="2100"/>
            </a:lvl7pPr>
            <a:lvl8pPr marL="3399465" indent="0">
              <a:buNone/>
              <a:defRPr sz="2100"/>
            </a:lvl8pPr>
            <a:lvl9pPr marL="3885103" indent="0">
              <a:buNone/>
              <a:defRPr sz="21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540632" y="5635705"/>
            <a:ext cx="7777163" cy="845105"/>
          </a:xfrm>
        </p:spPr>
        <p:txBody>
          <a:bodyPr/>
          <a:lstStyle>
            <a:lvl1pPr marL="0" indent="0">
              <a:buNone/>
              <a:defRPr sz="1500"/>
            </a:lvl1pPr>
            <a:lvl2pPr marL="485638" indent="0">
              <a:buNone/>
              <a:defRPr sz="1300"/>
            </a:lvl2pPr>
            <a:lvl3pPr marL="971276" indent="0">
              <a:buNone/>
              <a:defRPr sz="1100"/>
            </a:lvl3pPr>
            <a:lvl4pPr marL="1456914" indent="0">
              <a:buNone/>
              <a:defRPr sz="1000"/>
            </a:lvl4pPr>
            <a:lvl5pPr marL="1942551" indent="0">
              <a:buNone/>
              <a:defRPr sz="1000"/>
            </a:lvl5pPr>
            <a:lvl6pPr marL="2428189" indent="0">
              <a:buNone/>
              <a:defRPr sz="1000"/>
            </a:lvl6pPr>
            <a:lvl7pPr marL="2913827" indent="0">
              <a:buNone/>
              <a:defRPr sz="1000"/>
            </a:lvl7pPr>
            <a:lvl8pPr marL="3399465" indent="0">
              <a:buNone/>
              <a:defRPr sz="1000"/>
            </a:lvl8pPr>
            <a:lvl9pPr marL="388510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6BFC7-7B2D-40A8-AB39-7B6B735512C1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8099" y="288372"/>
            <a:ext cx="11665745" cy="1200150"/>
          </a:xfrm>
          <a:prstGeom prst="rect">
            <a:avLst/>
          </a:prstGeom>
        </p:spPr>
        <p:txBody>
          <a:bodyPr vert="horz" lIns="97128" tIns="48564" rIns="97128" bIns="4856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8099" y="1680214"/>
            <a:ext cx="11665745" cy="4752261"/>
          </a:xfrm>
          <a:prstGeom prst="rect">
            <a:avLst/>
          </a:prstGeom>
        </p:spPr>
        <p:txBody>
          <a:bodyPr vert="horz" lIns="97128" tIns="48564" rIns="97128" bIns="4856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8100" y="6674171"/>
            <a:ext cx="3024452" cy="383381"/>
          </a:xfrm>
          <a:prstGeom prst="rect">
            <a:avLst/>
          </a:prstGeom>
        </p:spPr>
        <p:txBody>
          <a:bodyPr vert="horz" lIns="97128" tIns="48564" rIns="97128" bIns="4856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3B47B-6334-43EF-BAA2-51B0D61585AD}" type="datetime1">
              <a:rPr lang="zh-CN" altLang="en-US" smtClean="0"/>
              <a:t>2018/12/11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428662" y="6674171"/>
            <a:ext cx="4104615" cy="383381"/>
          </a:xfrm>
          <a:prstGeom prst="rect">
            <a:avLst/>
          </a:prstGeom>
        </p:spPr>
        <p:txBody>
          <a:bodyPr vert="horz" lIns="97128" tIns="48564" rIns="97128" bIns="4856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89392" y="6674171"/>
            <a:ext cx="3024452" cy="383381"/>
          </a:xfrm>
          <a:prstGeom prst="rect">
            <a:avLst/>
          </a:prstGeom>
        </p:spPr>
        <p:txBody>
          <a:bodyPr vert="horz" lIns="97128" tIns="48564" rIns="97128" bIns="4856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289CB-EE61-4AB2-B834-C8EA09252F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7127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228" indent="-364228" algn="l" defTabSz="97127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161" indent="-303524" algn="l" defTabSz="97127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095" indent="-242819" algn="l" defTabSz="97127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9732" indent="-242819" algn="l" defTabSz="97127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5370" indent="-242819" algn="l" defTabSz="97127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1008" indent="-242819" algn="l" defTabSz="9712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6646" indent="-242819" algn="l" defTabSz="9712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284" indent="-242819" algn="l" defTabSz="9712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7922" indent="-242819" algn="l" defTabSz="97127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638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276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914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2551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8189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3827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9465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3" algn="l" defTabSz="97127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Visio___.vsdx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Visio___1.vsdx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5297" y="1800250"/>
            <a:ext cx="13138994" cy="4229977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从航空发动机的研发管理模式</a:t>
            </a:r>
            <a:endParaRPr lang="en-US" altLang="zh-CN" sz="60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看管理在技术创新中的重要作用</a:t>
            </a:r>
            <a:endParaRPr lang="en-US" altLang="zh-CN" sz="60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endParaRPr lang="en-US" altLang="zh-CN" sz="32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2018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10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月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日</a:t>
            </a:r>
            <a:endParaRPr lang="en-US" altLang="zh-CN" sz="32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0A668E-4F7A-4A06-83CB-08CF39FA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159719" y="265443"/>
            <a:ext cx="725735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中国航空发动机同国外产品比较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BF28965-DE72-40B4-A796-A40B618A9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00334"/>
              </p:ext>
            </p:extLst>
          </p:nvPr>
        </p:nvGraphicFramePr>
        <p:xfrm>
          <a:off x="288281" y="1224186"/>
          <a:ext cx="12457384" cy="486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48108399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45135619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59068474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7562418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24871009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300896676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3663748993"/>
                    </a:ext>
                  </a:extLst>
                </a:gridCol>
              </a:tblGrid>
              <a:tr h="189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F135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F119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WS10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WS15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CFM56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CJ1000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742887"/>
                  </a:ext>
                </a:extLst>
              </a:tr>
              <a:tr h="189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美军</a:t>
                      </a:r>
                      <a:r>
                        <a:rPr lang="en-US" sz="1600" kern="100">
                          <a:effectLst/>
                        </a:rPr>
                        <a:t>F35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美军</a:t>
                      </a:r>
                      <a:r>
                        <a:rPr lang="en-US" sz="1600" kern="100">
                          <a:effectLst/>
                        </a:rPr>
                        <a:t>F22 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歼</a:t>
                      </a:r>
                      <a:r>
                        <a:rPr lang="en-US" sz="1600" kern="100" dirty="0">
                          <a:effectLst/>
                        </a:rPr>
                        <a:t>11</a:t>
                      </a:r>
                      <a:r>
                        <a:rPr lang="zh-CN" sz="1600" kern="100" dirty="0">
                          <a:effectLst/>
                        </a:rPr>
                        <a:t>等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歼</a:t>
                      </a:r>
                      <a:r>
                        <a:rPr lang="en-US" sz="1600" kern="100" dirty="0">
                          <a:effectLst/>
                        </a:rPr>
                        <a:t>20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B737/A320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预计</a:t>
                      </a:r>
                      <a:r>
                        <a:rPr lang="en-US" sz="1600" kern="100" dirty="0">
                          <a:effectLst/>
                        </a:rPr>
                        <a:t>C919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5182901"/>
                  </a:ext>
                </a:extLst>
              </a:tr>
              <a:tr h="8804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交付时间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2009</a:t>
                      </a:r>
                      <a:r>
                        <a:rPr lang="zh-CN" sz="1600" kern="100" dirty="0">
                          <a:effectLst/>
                        </a:rPr>
                        <a:t>年开始交付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2000</a:t>
                      </a:r>
                      <a:r>
                        <a:rPr lang="zh-CN" sz="1600" kern="100" dirty="0">
                          <a:effectLst/>
                        </a:rPr>
                        <a:t>年交付，</a:t>
                      </a:r>
                      <a:r>
                        <a:rPr lang="en-US" sz="1600" kern="100" dirty="0">
                          <a:effectLst/>
                        </a:rPr>
                        <a:t>2012</a:t>
                      </a:r>
                      <a:r>
                        <a:rPr lang="zh-CN" sz="1600" kern="100" dirty="0">
                          <a:effectLst/>
                        </a:rPr>
                        <a:t>年最后一台交付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现役，多个型号在产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在研，预计</a:t>
                      </a:r>
                      <a:r>
                        <a:rPr lang="en-US" sz="1600" kern="100" dirty="0">
                          <a:effectLst/>
                        </a:rPr>
                        <a:t>2020</a:t>
                      </a:r>
                      <a:r>
                        <a:rPr lang="zh-CN" sz="1600" kern="100" dirty="0">
                          <a:effectLst/>
                        </a:rPr>
                        <a:t>年正式入役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在产，</a:t>
                      </a:r>
                      <a:r>
                        <a:rPr lang="en-US" sz="1600" kern="100" dirty="0">
                          <a:effectLst/>
                        </a:rPr>
                        <a:t>1974</a:t>
                      </a:r>
                      <a:r>
                        <a:rPr lang="zh-CN" sz="1600" kern="100" dirty="0">
                          <a:effectLst/>
                        </a:rPr>
                        <a:t>年开始交付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在研</a:t>
                      </a:r>
                      <a:r>
                        <a:rPr lang="zh-CN" altLang="en-US" sz="1600" kern="100" dirty="0">
                          <a:effectLst/>
                        </a:rPr>
                        <a:t>，</a:t>
                      </a:r>
                      <a:r>
                        <a:rPr lang="zh-CN" sz="1600" kern="100" dirty="0">
                          <a:effectLst/>
                        </a:rPr>
                        <a:t>预计</a:t>
                      </a:r>
                      <a:r>
                        <a:rPr lang="en-US" sz="1600" kern="100" dirty="0">
                          <a:effectLst/>
                        </a:rPr>
                        <a:t>2025</a:t>
                      </a:r>
                      <a:r>
                        <a:rPr lang="zh-CN" sz="1600" kern="100" dirty="0">
                          <a:effectLst/>
                        </a:rPr>
                        <a:t>年适航取证，开始交付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0297157"/>
                  </a:ext>
                </a:extLst>
              </a:tr>
              <a:tr h="189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研发方式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r>
                        <a:rPr lang="en-US" altLang="zh-CN" sz="1600" kern="100" dirty="0">
                          <a:effectLst/>
                        </a:rPr>
                        <a:t>F119</a:t>
                      </a:r>
                      <a:r>
                        <a:rPr lang="zh-CN" altLang="en-US" sz="1600" kern="100" dirty="0">
                          <a:effectLst/>
                        </a:rPr>
                        <a:t>核心机发展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r>
                        <a:rPr lang="en-US" altLang="zh-CN" sz="1600" kern="100" dirty="0">
                          <a:effectLst/>
                        </a:rPr>
                        <a:t>F100</a:t>
                      </a:r>
                      <a:r>
                        <a:rPr lang="zh-CN" altLang="en-US" sz="1600" kern="100" dirty="0">
                          <a:effectLst/>
                        </a:rPr>
                        <a:t>（用于美军</a:t>
                      </a:r>
                      <a:r>
                        <a:rPr lang="en-US" altLang="zh-CN" sz="1600" kern="100" dirty="0">
                          <a:effectLst/>
                        </a:rPr>
                        <a:t>F16</a:t>
                      </a:r>
                      <a:r>
                        <a:rPr lang="zh-CN" altLang="en-US" sz="1600" kern="100" dirty="0">
                          <a:effectLst/>
                        </a:rPr>
                        <a:t>）核心机发展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r>
                        <a:rPr lang="zh-CN" altLang="en-US" sz="1600" kern="100" dirty="0">
                          <a:effectLst/>
                        </a:rPr>
                        <a:t>仿制，核心机来自</a:t>
                      </a:r>
                      <a:r>
                        <a:rPr lang="en-US" altLang="zh-CN" sz="1600" kern="100" dirty="0">
                          <a:effectLst/>
                        </a:rPr>
                        <a:t>cfm56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r>
                        <a:rPr lang="zh-CN" altLang="en-US" sz="1600" kern="100" dirty="0">
                          <a:effectLst/>
                        </a:rPr>
                        <a:t>仿制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r>
                        <a:rPr lang="en-US" altLang="zh-CN" sz="1600" kern="100" dirty="0">
                          <a:effectLst/>
                        </a:rPr>
                        <a:t>GE</a:t>
                      </a:r>
                      <a:r>
                        <a:rPr lang="zh-CN" altLang="en-US" sz="1600" kern="100" dirty="0">
                          <a:effectLst/>
                        </a:rPr>
                        <a:t>提供核心机，</a:t>
                      </a:r>
                      <a:r>
                        <a:rPr lang="en-US" altLang="zh-CN" sz="1600" kern="100" dirty="0" err="1">
                          <a:effectLst/>
                        </a:rPr>
                        <a:t>Snecma</a:t>
                      </a:r>
                      <a:r>
                        <a:rPr lang="zh-CN" altLang="en-US" sz="1600" kern="100" dirty="0">
                          <a:effectLst/>
                        </a:rPr>
                        <a:t>提供低压部件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r>
                        <a:rPr lang="zh-CN" altLang="en-US" sz="1600" kern="100" dirty="0">
                          <a:effectLst/>
                        </a:rPr>
                        <a:t>正向研发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4496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推力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千牛</a:t>
                      </a:r>
                      <a:r>
                        <a:rPr lang="en-US" sz="1600" kern="100">
                          <a:effectLst/>
                        </a:rPr>
                        <a:t>KN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190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156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137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160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120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120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8738159"/>
                  </a:ext>
                </a:extLst>
              </a:tr>
              <a:tr h="189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推重比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大于</a:t>
                      </a:r>
                      <a:r>
                        <a:rPr lang="en-US" sz="1600" kern="100">
                          <a:effectLst/>
                        </a:rPr>
                        <a:t>11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大于</a:t>
                      </a:r>
                      <a:r>
                        <a:rPr lang="en-US" sz="1600" kern="100">
                          <a:effectLst/>
                        </a:rPr>
                        <a:t>9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大概</a:t>
                      </a:r>
                      <a:r>
                        <a:rPr lang="en-US" sz="1600" kern="100">
                          <a:effectLst/>
                        </a:rPr>
                        <a:t>9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大概</a:t>
                      </a:r>
                      <a:r>
                        <a:rPr lang="en-US" sz="1600" kern="100">
                          <a:effectLst/>
                        </a:rPr>
                        <a:t>10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953315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涡轮前温度</a:t>
                      </a:r>
                      <a:endParaRPr lang="en-US" altLang="zh-CN" sz="1600" kern="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摄氏度</a:t>
                      </a:r>
                      <a:r>
                        <a:rPr lang="zh-CN" altLang="en-US" sz="1600" kern="100" dirty="0">
                          <a:effectLst/>
                        </a:rPr>
                        <a:t>℃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大于</a:t>
                      </a:r>
                      <a:r>
                        <a:rPr lang="en-US" sz="1600" kern="100">
                          <a:effectLst/>
                        </a:rPr>
                        <a:t>1700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大于</a:t>
                      </a:r>
                      <a:r>
                        <a:rPr lang="en-US" sz="1600" kern="100">
                          <a:effectLst/>
                        </a:rPr>
                        <a:t>1700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大概</a:t>
                      </a:r>
                      <a:r>
                        <a:rPr lang="en-US" sz="1600" kern="100">
                          <a:effectLst/>
                        </a:rPr>
                        <a:t>1400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大概</a:t>
                      </a:r>
                      <a:r>
                        <a:rPr lang="en-US" sz="1600" kern="100">
                          <a:effectLst/>
                        </a:rPr>
                        <a:t>1500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大概</a:t>
                      </a:r>
                      <a:r>
                        <a:rPr lang="en-US" sz="1600" kern="100">
                          <a:effectLst/>
                        </a:rPr>
                        <a:t>1300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8384434"/>
                  </a:ext>
                </a:extLst>
              </a:tr>
              <a:tr h="5695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发动机控制系统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FADEC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FADEC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FADEC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预计</a:t>
                      </a:r>
                      <a:r>
                        <a:rPr lang="en-US" sz="1600" kern="100" dirty="0">
                          <a:effectLst/>
                        </a:rPr>
                        <a:t>FADEC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多裕度</a:t>
                      </a:r>
                      <a:r>
                        <a:rPr lang="en-US" sz="1600" kern="100">
                          <a:effectLst/>
                        </a:rPr>
                        <a:t>FADEC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多裕度</a:t>
                      </a:r>
                      <a:r>
                        <a:rPr lang="en-US" sz="1600" kern="100">
                          <a:effectLst/>
                        </a:rPr>
                        <a:t>FADEC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6220844"/>
                  </a:ext>
                </a:extLst>
              </a:tr>
              <a:tr h="189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矢量喷管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有</a:t>
                      </a:r>
                      <a:r>
                        <a:rPr lang="en-US" altLang="zh-CN" sz="1600" kern="100" dirty="0">
                          <a:effectLst/>
                        </a:rPr>
                        <a:t>3D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有</a:t>
                      </a:r>
                      <a:r>
                        <a:rPr lang="en-US" altLang="zh-CN" sz="1600" kern="100" dirty="0">
                          <a:effectLst/>
                        </a:rPr>
                        <a:t>3D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预计</a:t>
                      </a:r>
                      <a:r>
                        <a:rPr lang="en-US" altLang="zh-CN" sz="1600" kern="100" dirty="0">
                          <a:effectLst/>
                        </a:rPr>
                        <a:t>2D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147121"/>
                  </a:ext>
                </a:extLst>
              </a:tr>
              <a:tr h="1898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垂直起降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有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预计无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>
                          <a:effectLst/>
                        </a:rPr>
                        <a:t>无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/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4244319"/>
                  </a:ext>
                </a:extLst>
              </a:tr>
              <a:tr h="5695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维修间隔</a:t>
                      </a:r>
                      <a:r>
                        <a:rPr lang="zh-CN" altLang="en-US" sz="1600" kern="100" dirty="0">
                          <a:effectLst/>
                        </a:rPr>
                        <a:t>（首翻）</a:t>
                      </a:r>
                      <a:r>
                        <a:rPr lang="en-US" sz="1600" kern="100" dirty="0">
                          <a:effectLst/>
                        </a:rPr>
                        <a:t>/</a:t>
                      </a:r>
                      <a:r>
                        <a:rPr lang="zh-CN" sz="1600" kern="100" dirty="0">
                          <a:effectLst/>
                        </a:rPr>
                        <a:t>总寿命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小时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保守估计</a:t>
                      </a:r>
                      <a:r>
                        <a:rPr lang="en-US" altLang="zh-CN" sz="1600" kern="100" dirty="0">
                          <a:effectLst/>
                        </a:rPr>
                        <a:t>2</a:t>
                      </a:r>
                      <a:r>
                        <a:rPr lang="en-US" sz="1600" kern="100" dirty="0">
                          <a:effectLst/>
                        </a:rPr>
                        <a:t>000/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altLang="en-US" sz="1600" kern="100" dirty="0">
                          <a:effectLst/>
                        </a:rPr>
                        <a:t>与</a:t>
                      </a:r>
                      <a:r>
                        <a:rPr lang="zh-CN" sz="1600" kern="100" dirty="0">
                          <a:effectLst/>
                        </a:rPr>
                        <a:t>飞机</a:t>
                      </a:r>
                      <a:r>
                        <a:rPr lang="zh-CN" altLang="en-US" sz="1600" kern="100" dirty="0">
                          <a:effectLst/>
                        </a:rPr>
                        <a:t>同</a:t>
                      </a:r>
                      <a:r>
                        <a:rPr lang="zh-CN" sz="1600" kern="100" dirty="0">
                          <a:effectLst/>
                        </a:rPr>
                        <a:t>寿命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2000/</a:t>
                      </a:r>
                      <a:r>
                        <a:rPr lang="en-US" altLang="zh-CN" sz="1600" kern="100" dirty="0">
                          <a:effectLst/>
                        </a:rPr>
                        <a:t>8000</a:t>
                      </a:r>
                      <a:endParaRPr lang="en-US" sz="1600" kern="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effectLst/>
                        </a:rPr>
                        <a:t>最大</a:t>
                      </a:r>
                      <a:r>
                        <a:rPr lang="en-US" sz="1600" kern="100" dirty="0">
                          <a:effectLst/>
                        </a:rPr>
                        <a:t>800/</a:t>
                      </a:r>
                      <a:r>
                        <a:rPr lang="zh-CN" sz="1600" kern="100" dirty="0">
                          <a:effectLst/>
                        </a:rPr>
                        <a:t>最大</a:t>
                      </a:r>
                      <a:r>
                        <a:rPr lang="en-US" sz="1600" kern="100" dirty="0">
                          <a:effectLst/>
                        </a:rPr>
                        <a:t>3000</a:t>
                      </a:r>
                      <a:r>
                        <a:rPr lang="zh-CN" sz="1600" kern="100" dirty="0">
                          <a:effectLst/>
                        </a:rPr>
                        <a:t>大约飞机寿命一</a:t>
                      </a:r>
                      <a:r>
                        <a:rPr lang="zh-CN" altLang="en-US" sz="1600" kern="100" dirty="0">
                          <a:effectLst/>
                        </a:rPr>
                        <a:t>半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20000/</a:t>
                      </a:r>
                      <a:r>
                        <a:rPr lang="zh-CN" sz="1600" kern="100" dirty="0">
                          <a:effectLst/>
                        </a:rPr>
                        <a:t>大于飞机寿命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/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5555239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F1BA42A8-E9B0-4068-A79A-0D7D3771DC13}"/>
              </a:ext>
            </a:extLst>
          </p:cNvPr>
          <p:cNvSpPr txBox="1"/>
          <p:nvPr/>
        </p:nvSpPr>
        <p:spPr>
          <a:xfrm>
            <a:off x="432297" y="5968817"/>
            <a:ext cx="12169352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可以这样说，中国的航空发动机同国外先进水平的差距，军用的大于一代！民用的差距比一代还要大！</a:t>
            </a:r>
          </a:p>
        </p:txBody>
      </p:sp>
    </p:spTree>
    <p:extLst>
      <p:ext uri="{BB962C8B-B14F-4D97-AF65-F5344CB8AC3E}">
        <p14:creationId xmlns:p14="http://schemas.microsoft.com/office/powerpoint/2010/main" val="90156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159719" y="265443"/>
            <a:ext cx="711333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国内外研发发展历程、管理模式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美国</a:t>
            </a: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26E1947D-139B-4E21-A6CC-66CA457A6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949673"/>
              </p:ext>
            </p:extLst>
          </p:nvPr>
        </p:nvGraphicFramePr>
        <p:xfrm>
          <a:off x="504305" y="1411982"/>
          <a:ext cx="11945106" cy="5788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Visio" r:id="rId5" imgW="10220193" imgH="4953114" progId="Visio.Drawing.15">
                  <p:embed/>
                </p:oleObj>
              </mc:Choice>
              <mc:Fallback>
                <p:oleObj name="Visio" r:id="rId5" imgW="10220193" imgH="4953114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305" y="1411982"/>
                        <a:ext cx="11945106" cy="57888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1491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159719" y="265443"/>
            <a:ext cx="77614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国内外管理模式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通用公司</a:t>
            </a:r>
          </a:p>
        </p:txBody>
      </p:sp>
      <p:pic>
        <p:nvPicPr>
          <p:cNvPr id="7" name="图片 6" descr="http://forum.chnjet.com/data/attachment/forum/201612/07/091905gcxckwzvat4cc94w.jpg">
            <a:extLst>
              <a:ext uri="{FF2B5EF4-FFF2-40B4-BE49-F238E27FC236}">
                <a16:creationId xmlns:a16="http://schemas.microsoft.com/office/drawing/2014/main" id="{81F0F0D7-4A05-41D4-8541-A5B4F512C50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6"/>
          <a:stretch/>
        </p:blipFill>
        <p:spPr bwMode="auto">
          <a:xfrm>
            <a:off x="6074508" y="1584226"/>
            <a:ext cx="6239336" cy="308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6">
            <a:extLst>
              <a:ext uri="{FF2B5EF4-FFF2-40B4-BE49-F238E27FC236}">
                <a16:creationId xmlns:a16="http://schemas.microsoft.com/office/drawing/2014/main" id="{DDEFAD33-BEDB-4847-8455-988DD2EBA690}"/>
              </a:ext>
            </a:extLst>
          </p:cNvPr>
          <p:cNvSpPr txBox="1"/>
          <p:nvPr/>
        </p:nvSpPr>
        <p:spPr>
          <a:xfrm>
            <a:off x="470748" y="1440210"/>
            <a:ext cx="4752528" cy="3228742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、两级研发体系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、研发生产一体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、基于技术成熟度的（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TRL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）的预先研究项目管理办法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TRL9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级之后转入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NPI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流程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992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159719" y="265443"/>
            <a:ext cx="61772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国内外研发管理模式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苏联</a:t>
            </a:r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BB5EA7A6-0AAE-42D3-A6AF-CD0199C1E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54621"/>
              </p:ext>
            </p:extLst>
          </p:nvPr>
        </p:nvGraphicFramePr>
        <p:xfrm>
          <a:off x="975072" y="1224186"/>
          <a:ext cx="11563511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Visio" r:id="rId5" imgW="10258533" imgH="4791132" progId="Visio.Drawing.15">
                  <p:embed/>
                </p:oleObj>
              </mc:Choice>
              <mc:Fallback>
                <p:oleObj name="Visio" r:id="rId5" imgW="10258533" imgH="479113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5072" y="1224186"/>
                        <a:ext cx="11563511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7633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159719" y="265443"/>
            <a:ext cx="61772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国内外研发管理模式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-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中国特点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8B0B76-A0E4-4711-8D95-00A1F1908052}"/>
              </a:ext>
            </a:extLst>
          </p:cNvPr>
          <p:cNvSpPr txBox="1"/>
          <p:nvPr/>
        </p:nvSpPr>
        <p:spPr>
          <a:xfrm>
            <a:off x="1190828" y="2088282"/>
            <a:ext cx="11698853" cy="3228742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1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、一厂一所一型号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、生产一代、研制一代、预研一代、探索一代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、厂所分离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、飞机型号牵引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、指定单位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74942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402" y="288082"/>
            <a:ext cx="46650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给我们的启示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162A6-672A-42A3-A053-643DE55C670C}"/>
              </a:ext>
            </a:extLst>
          </p:cNvPr>
          <p:cNvSpPr txBox="1"/>
          <p:nvPr/>
        </p:nvSpPr>
        <p:spPr>
          <a:xfrm>
            <a:off x="1512417" y="2513187"/>
            <a:ext cx="9252801" cy="799231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一、做好顶层规划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0E8D3BC-A4EB-4789-A9D1-5C16806961A1}"/>
              </a:ext>
            </a:extLst>
          </p:cNvPr>
          <p:cNvSpPr txBox="1"/>
          <p:nvPr/>
        </p:nvSpPr>
        <p:spPr>
          <a:xfrm>
            <a:off x="6138817" y="1922712"/>
            <a:ext cx="5598736" cy="2582411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举全国之发展，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两机专项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纳入高科技行业，重点扶持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成立中国的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DARPA</a:t>
            </a:r>
          </a:p>
          <a:p>
            <a:pPr>
              <a:lnSpc>
                <a:spcPct val="150000"/>
              </a:lnSpc>
            </a:pP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8313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402" y="288082"/>
            <a:ext cx="46650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给我们的启示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162A6-672A-42A3-A053-643DE55C670C}"/>
              </a:ext>
            </a:extLst>
          </p:cNvPr>
          <p:cNvSpPr txBox="1"/>
          <p:nvPr/>
        </p:nvSpPr>
        <p:spPr>
          <a:xfrm>
            <a:off x="1404632" y="2801219"/>
            <a:ext cx="9252801" cy="799231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二、创新研发管理模式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0E8D3BC-A4EB-4789-A9D1-5C16806961A1}"/>
              </a:ext>
            </a:extLst>
          </p:cNvPr>
          <p:cNvSpPr txBox="1"/>
          <p:nvPr/>
        </p:nvSpPr>
        <p:spPr>
          <a:xfrm>
            <a:off x="6841120" y="2016274"/>
            <a:ext cx="4320369" cy="2582411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自主研发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核心机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做好预研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飞发分离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269297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402" y="288082"/>
            <a:ext cx="46650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给我们的启示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4162A6-672A-42A3-A053-643DE55C670C}"/>
              </a:ext>
            </a:extLst>
          </p:cNvPr>
          <p:cNvSpPr txBox="1"/>
          <p:nvPr/>
        </p:nvSpPr>
        <p:spPr>
          <a:xfrm>
            <a:off x="2016473" y="2801219"/>
            <a:ext cx="9252801" cy="799231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三、走军民融合发展道路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42475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IMG_8800_副本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5889427"/>
            <a:ext cx="12961938" cy="1311473"/>
          </a:xfrm>
          <a:prstGeom prst="rect">
            <a:avLst/>
          </a:prstGeom>
        </p:spPr>
      </p:pic>
      <p:pic>
        <p:nvPicPr>
          <p:cNvPr id="3" name="图片 2" descr="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55" y="675064"/>
            <a:ext cx="3639368" cy="675089"/>
          </a:xfrm>
          <a:prstGeom prst="rect">
            <a:avLst/>
          </a:prstGeom>
        </p:spPr>
      </p:pic>
      <p:pic>
        <p:nvPicPr>
          <p:cNvPr id="4" name="图片 3" descr="名字横排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320" y="225005"/>
            <a:ext cx="8730867" cy="171926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839734" y="2753775"/>
            <a:ext cx="9418099" cy="1102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4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谢谢大家。</a:t>
            </a:r>
            <a:endParaRPr lang="en-US" altLang="zh-CN" sz="40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9682F7-EE0C-4B31-BBB5-4A5243CAD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521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094" y="1728242"/>
            <a:ext cx="10369379" cy="3292221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一、概述及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发展历程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二、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</a:rPr>
              <a:t>决定航空发动机性能的主要指标及中外差距</a:t>
            </a: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三、国内外研发管理模式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四、对我们的启发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159719" y="265443"/>
            <a:ext cx="27363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目录</a:t>
            </a:r>
          </a:p>
        </p:txBody>
      </p:sp>
    </p:spTree>
    <p:extLst>
      <p:ext uri="{BB962C8B-B14F-4D97-AF65-F5344CB8AC3E}">
        <p14:creationId xmlns:p14="http://schemas.microsoft.com/office/powerpoint/2010/main" val="47824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1979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F29806-AACB-4E39-8BE1-00DC2D3B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392" y="6674171"/>
            <a:ext cx="3024452" cy="383381"/>
          </a:xfrm>
        </p:spPr>
        <p:txBody>
          <a:bodyPr/>
          <a:lstStyle/>
          <a:p>
            <a:fld id="{DEF289CB-EE61-4AB2-B834-C8EA09252FEC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BF3AEE-CDB5-4C91-B3B8-987CF158A908}"/>
              </a:ext>
            </a:extLst>
          </p:cNvPr>
          <p:cNvSpPr txBox="1"/>
          <p:nvPr/>
        </p:nvSpPr>
        <p:spPr>
          <a:xfrm>
            <a:off x="159719" y="265443"/>
            <a:ext cx="273630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概述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分类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7174D3A2-2EB3-499A-AF5A-B7643EF53F72}"/>
              </a:ext>
            </a:extLst>
          </p:cNvPr>
          <p:cNvSpPr txBox="1"/>
          <p:nvPr/>
        </p:nvSpPr>
        <p:spPr>
          <a:xfrm>
            <a:off x="3001182" y="862940"/>
            <a:ext cx="3960440" cy="5084057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2.</a:t>
            </a:r>
          </a:p>
          <a:p>
            <a:pPr>
              <a:lnSpc>
                <a:spcPct val="150000"/>
              </a:lnSpc>
            </a:pP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3.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燃气轮机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4.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其它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37075562-ECFB-4769-AC0E-34DD63350721}"/>
              </a:ext>
            </a:extLst>
          </p:cNvPr>
          <p:cNvSpPr txBox="1"/>
          <p:nvPr/>
        </p:nvSpPr>
        <p:spPr>
          <a:xfrm>
            <a:off x="5491164" y="2107639"/>
            <a:ext cx="3960440" cy="3422063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涡轮喷气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涡轮螺旋桨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涡轮轴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涡轮风扇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B01D1CE-2823-4F56-AD8C-065258A19D6F}"/>
              </a:ext>
            </a:extLst>
          </p:cNvPr>
          <p:cNvSpPr txBox="1"/>
          <p:nvPr/>
        </p:nvSpPr>
        <p:spPr>
          <a:xfrm>
            <a:off x="3510944" y="862940"/>
            <a:ext cx="2088232" cy="1624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活塞</a:t>
            </a:r>
            <a:endParaRPr lang="en-US" altLang="zh-CN" sz="36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转子</a:t>
            </a:r>
          </a:p>
        </p:txBody>
      </p:sp>
    </p:spTree>
    <p:extLst>
      <p:ext uri="{BB962C8B-B14F-4D97-AF65-F5344CB8AC3E}">
        <p14:creationId xmlns:p14="http://schemas.microsoft.com/office/powerpoint/2010/main" val="174010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1979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F29806-AACB-4E39-8BE1-00DC2D3B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392" y="6674171"/>
            <a:ext cx="3024452" cy="383381"/>
          </a:xfrm>
        </p:spPr>
        <p:txBody>
          <a:bodyPr/>
          <a:lstStyle/>
          <a:p>
            <a:fld id="{DEF289CB-EE61-4AB2-B834-C8EA09252FEC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BF3AEE-CDB5-4C91-B3B8-987CF158A908}"/>
              </a:ext>
            </a:extLst>
          </p:cNvPr>
          <p:cNvSpPr txBox="1"/>
          <p:nvPr/>
        </p:nvSpPr>
        <p:spPr>
          <a:xfrm>
            <a:off x="159719" y="265443"/>
            <a:ext cx="4233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概述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原理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燃气轮机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6E3DFFB-896E-4136-8748-0A6E166B2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37" y="3619013"/>
            <a:ext cx="7271308" cy="29085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79EDD1C-3DD5-485A-959C-7AEEB93066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2"/>
          <a:stretch/>
        </p:blipFill>
        <p:spPr>
          <a:xfrm>
            <a:off x="340619" y="1180998"/>
            <a:ext cx="7096125" cy="23534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D583E84-7953-4F43-BFA6-B791BE9983B9}"/>
              </a:ext>
            </a:extLst>
          </p:cNvPr>
          <p:cNvSpPr txBox="1"/>
          <p:nvPr/>
        </p:nvSpPr>
        <p:spPr>
          <a:xfrm>
            <a:off x="6696993" y="2088892"/>
            <a:ext cx="4233018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布雷顿循环</a:t>
            </a:r>
          </a:p>
        </p:txBody>
      </p:sp>
    </p:spTree>
    <p:extLst>
      <p:ext uri="{BB962C8B-B14F-4D97-AF65-F5344CB8AC3E}">
        <p14:creationId xmlns:p14="http://schemas.microsoft.com/office/powerpoint/2010/main" val="339955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1979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F29806-AACB-4E39-8BE1-00DC2D3B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392" y="6674171"/>
            <a:ext cx="3024452" cy="383381"/>
          </a:xfrm>
        </p:spPr>
        <p:txBody>
          <a:bodyPr/>
          <a:lstStyle/>
          <a:p>
            <a:fld id="{DEF289CB-EE61-4AB2-B834-C8EA09252FEC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BF3AEE-CDB5-4C91-B3B8-987CF158A908}"/>
              </a:ext>
            </a:extLst>
          </p:cNvPr>
          <p:cNvSpPr txBox="1"/>
          <p:nvPr/>
        </p:nvSpPr>
        <p:spPr>
          <a:xfrm>
            <a:off x="159719" y="265443"/>
            <a:ext cx="502510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概述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原理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活塞发动机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92E6D2E-AD08-4E67-B629-6EAB83AEE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13" y="5184626"/>
            <a:ext cx="5258225" cy="17082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236DC28-5851-433C-88C9-FBE9E959C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6" y="1099888"/>
            <a:ext cx="6960756" cy="350867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1DFD9C2-047E-4F36-A288-6F5A637003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/>
          <a:stretch/>
        </p:blipFill>
        <p:spPr>
          <a:xfrm>
            <a:off x="7003147" y="1096440"/>
            <a:ext cx="6299996" cy="3508674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BD70BEE-7804-4078-B2B5-1367DF808259}"/>
              </a:ext>
            </a:extLst>
          </p:cNvPr>
          <p:cNvSpPr txBox="1"/>
          <p:nvPr/>
        </p:nvSpPr>
        <p:spPr>
          <a:xfrm>
            <a:off x="1152377" y="4612010"/>
            <a:ext cx="4233018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四冲程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CDEEFB-FCE5-46CF-8E1D-86C5316A8ECB}"/>
              </a:ext>
            </a:extLst>
          </p:cNvPr>
          <p:cNvSpPr txBox="1"/>
          <p:nvPr/>
        </p:nvSpPr>
        <p:spPr>
          <a:xfrm>
            <a:off x="8113133" y="4612010"/>
            <a:ext cx="4233018" cy="481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二冲程</a:t>
            </a:r>
          </a:p>
        </p:txBody>
      </p:sp>
    </p:spTree>
    <p:extLst>
      <p:ext uri="{BB962C8B-B14F-4D97-AF65-F5344CB8AC3E}">
        <p14:creationId xmlns:p14="http://schemas.microsoft.com/office/powerpoint/2010/main" val="364269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31979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3F29806-AACB-4E39-8BE1-00DC2D3B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89392" y="6674171"/>
            <a:ext cx="3024452" cy="383381"/>
          </a:xfrm>
        </p:spPr>
        <p:txBody>
          <a:bodyPr/>
          <a:lstStyle/>
          <a:p>
            <a:fld id="{DEF289CB-EE61-4AB2-B834-C8EA09252FEC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6BF3AEE-CDB5-4C91-B3B8-987CF158A908}"/>
              </a:ext>
            </a:extLst>
          </p:cNvPr>
          <p:cNvSpPr txBox="1"/>
          <p:nvPr/>
        </p:nvSpPr>
        <p:spPr>
          <a:xfrm>
            <a:off x="159719" y="265443"/>
            <a:ext cx="52411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概述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原理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转子发动机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3BD926C-91D4-47D4-8843-242B4EE71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73" y="1409700"/>
            <a:ext cx="4762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9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159719" y="265443"/>
            <a:ext cx="46650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发展历程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世界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4AC58B-D81F-4415-9315-1292D0C92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22" y="2054624"/>
            <a:ext cx="8281209" cy="30916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13EA687-ADD5-4307-BC1A-4E51B1FD57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193" y="1110907"/>
            <a:ext cx="4298766" cy="6124497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005A41B3-0A67-4826-B871-371492B9783D}"/>
              </a:ext>
            </a:extLst>
          </p:cNvPr>
          <p:cNvSpPr txBox="1"/>
          <p:nvPr/>
        </p:nvSpPr>
        <p:spPr>
          <a:xfrm>
            <a:off x="1351570" y="5328642"/>
            <a:ext cx="4752528" cy="643419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一代发动机、一代飞机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0754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-71759" y="303362"/>
            <a:ext cx="466506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发展历程</a:t>
            </a:r>
            <a:r>
              <a:rPr lang="en-US" altLang="zh-CN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中国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207C5E8-B614-44B7-BCF5-B35CD8F53B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1625600"/>
            <a:ext cx="129619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D31C80A-273A-4252-90E4-A4B08D7A8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256481"/>
              </p:ext>
            </p:extLst>
          </p:nvPr>
        </p:nvGraphicFramePr>
        <p:xfrm>
          <a:off x="1656433" y="1152178"/>
          <a:ext cx="8712968" cy="5688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1839">
                  <a:extLst>
                    <a:ext uri="{9D8B030D-6E8A-4147-A177-3AD203B41FA5}">
                      <a16:colId xmlns:a16="http://schemas.microsoft.com/office/drawing/2014/main" val="2039551789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57612253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062660918"/>
                    </a:ext>
                  </a:extLst>
                </a:gridCol>
                <a:gridCol w="4032697">
                  <a:extLst>
                    <a:ext uri="{9D8B030D-6E8A-4147-A177-3AD203B41FA5}">
                      <a16:colId xmlns:a16="http://schemas.microsoft.com/office/drawing/2014/main" val="564933808"/>
                    </a:ext>
                  </a:extLst>
                </a:gridCol>
              </a:tblGrid>
              <a:tr h="1816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      </a:t>
                      </a:r>
                      <a:r>
                        <a:rPr lang="zh-CN" sz="1400" kern="100">
                          <a:effectLst/>
                        </a:rPr>
                        <a:t>发动机型号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适用军机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制造商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2352835417"/>
                  </a:ext>
                </a:extLst>
              </a:tr>
              <a:tr h="178137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涡喷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涡喷</a:t>
                      </a:r>
                      <a:r>
                        <a:rPr lang="en-US" sz="1400" kern="100">
                          <a:effectLst/>
                        </a:rPr>
                        <a:t>-5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米格</a:t>
                      </a:r>
                      <a:r>
                        <a:rPr lang="en-US" sz="1400" kern="100">
                          <a:effectLst/>
                        </a:rPr>
                        <a:t>-15</a:t>
                      </a:r>
                      <a:r>
                        <a:rPr lang="zh-CN" sz="1400" kern="100">
                          <a:effectLst/>
                        </a:rPr>
                        <a:t>、歼</a:t>
                      </a:r>
                      <a:r>
                        <a:rPr lang="en-US" sz="1400" kern="100">
                          <a:effectLst/>
                        </a:rPr>
                        <a:t>-5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沈阳航空发动机厂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3396866758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涡喷</a:t>
                      </a:r>
                      <a:r>
                        <a:rPr lang="en-US" sz="1400" kern="100">
                          <a:effectLst/>
                        </a:rPr>
                        <a:t>-6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歼</a:t>
                      </a:r>
                      <a:r>
                        <a:rPr lang="en-US" sz="1400" kern="100">
                          <a:effectLst/>
                        </a:rPr>
                        <a:t>-6</a:t>
                      </a:r>
                      <a:r>
                        <a:rPr lang="zh-CN" sz="1400" kern="100">
                          <a:effectLst/>
                        </a:rPr>
                        <a:t>、强</a:t>
                      </a:r>
                      <a:r>
                        <a:rPr lang="en-US" sz="1400" kern="100">
                          <a:effectLst/>
                        </a:rPr>
                        <a:t>-5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沈阳航空发动机厂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1825108507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涡喷</a:t>
                      </a:r>
                      <a:r>
                        <a:rPr lang="en-US" sz="1400" kern="100">
                          <a:effectLst/>
                        </a:rPr>
                        <a:t>-7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歼</a:t>
                      </a:r>
                      <a:r>
                        <a:rPr lang="en-US" sz="1400" kern="100">
                          <a:effectLst/>
                        </a:rPr>
                        <a:t>-7</a:t>
                      </a:r>
                      <a:r>
                        <a:rPr lang="zh-CN" sz="1400" kern="100">
                          <a:effectLst/>
                        </a:rPr>
                        <a:t>、歼</a:t>
                      </a:r>
                      <a:r>
                        <a:rPr lang="en-US" sz="1400" kern="100">
                          <a:effectLst/>
                        </a:rPr>
                        <a:t>-8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沈阳航空发动机厂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435921325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涡喷</a:t>
                      </a:r>
                      <a:r>
                        <a:rPr lang="en-US" sz="1400" kern="100">
                          <a:effectLst/>
                        </a:rPr>
                        <a:t>-8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轰</a:t>
                      </a:r>
                      <a:r>
                        <a:rPr lang="en-US" sz="1400" kern="100">
                          <a:effectLst/>
                        </a:rPr>
                        <a:t>-6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西安航空发动机公司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3377547974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涡喷</a:t>
                      </a:r>
                      <a:r>
                        <a:rPr lang="en-US" sz="1400" kern="100">
                          <a:effectLst/>
                        </a:rPr>
                        <a:t>-11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无人侦</a:t>
                      </a:r>
                      <a:r>
                        <a:rPr lang="en-US" sz="1400" kern="100">
                          <a:effectLst/>
                        </a:rPr>
                        <a:t>-5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北京航空航天大学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3502956866"/>
                  </a:ext>
                </a:extLst>
              </a:tr>
              <a:tr h="2582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涡喷</a:t>
                      </a:r>
                      <a:r>
                        <a:rPr lang="en-US" sz="1400" kern="100">
                          <a:effectLst/>
                        </a:rPr>
                        <a:t>-13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歼</a:t>
                      </a:r>
                      <a:r>
                        <a:rPr lang="en-US" sz="1400" kern="100">
                          <a:effectLst/>
                        </a:rPr>
                        <a:t>-7E/D</a:t>
                      </a:r>
                      <a:r>
                        <a:rPr lang="zh-CN" sz="1400" kern="100">
                          <a:effectLst/>
                        </a:rPr>
                        <a:t>、歼</a:t>
                      </a:r>
                      <a:r>
                        <a:rPr lang="en-US" sz="1400" kern="100">
                          <a:effectLst/>
                        </a:rPr>
                        <a:t>-8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贵州航空发动机研究所、贵州黎阳、</a:t>
                      </a:r>
                      <a:r>
                        <a:rPr lang="en-US" sz="1400" kern="100" dirty="0">
                          <a:effectLst/>
                        </a:rPr>
                        <a:t>420</a:t>
                      </a:r>
                      <a:r>
                        <a:rPr lang="zh-CN" sz="1400" kern="100" dirty="0">
                          <a:effectLst/>
                        </a:rPr>
                        <a:t>厂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2621230493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涡喷</a:t>
                      </a:r>
                      <a:r>
                        <a:rPr lang="en-US" sz="1400" kern="100">
                          <a:effectLst/>
                        </a:rPr>
                        <a:t>-14</a:t>
                      </a:r>
                      <a:r>
                        <a:rPr lang="zh-CN" sz="1400" kern="100">
                          <a:effectLst/>
                        </a:rPr>
                        <a:t>（昆仑）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歼</a:t>
                      </a:r>
                      <a:r>
                        <a:rPr lang="en-US" sz="1400" kern="100">
                          <a:effectLst/>
                        </a:rPr>
                        <a:t>8H/F/G</a:t>
                      </a:r>
                      <a:r>
                        <a:rPr lang="zh-CN" sz="1400" kern="100">
                          <a:effectLst/>
                        </a:rPr>
                        <a:t>系列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沈阳发动机研究所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1738413228"/>
                  </a:ext>
                </a:extLst>
              </a:tr>
              <a:tr h="178137">
                <a:tc rowSpan="9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r>
                        <a:rPr lang="zh-CN" sz="2000" kern="100" dirty="0">
                          <a:effectLst/>
                        </a:rPr>
                        <a:t>涡扇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涡扇</a:t>
                      </a:r>
                      <a:r>
                        <a:rPr lang="en-US" sz="1400" kern="100">
                          <a:effectLst/>
                        </a:rPr>
                        <a:t>-5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未投入使用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沈阳航空发动机研究所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3444482235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涡扇</a:t>
                      </a:r>
                      <a:r>
                        <a:rPr lang="en-US" sz="1400" kern="100">
                          <a:effectLst/>
                        </a:rPr>
                        <a:t>-6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未投入使用，下马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沈阳航空发动机研究所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4006412230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涡扇</a:t>
                      </a:r>
                      <a:r>
                        <a:rPr lang="en-US" sz="1400" kern="100">
                          <a:effectLst/>
                        </a:rPr>
                        <a:t>-8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运</a:t>
                      </a:r>
                      <a:r>
                        <a:rPr lang="en-US" sz="1400" kern="100" dirty="0">
                          <a:effectLst/>
                        </a:rPr>
                        <a:t>10</a:t>
                      </a:r>
                      <a:r>
                        <a:rPr lang="zh-CN" sz="1400" kern="100" dirty="0">
                          <a:effectLst/>
                        </a:rPr>
                        <a:t>，下马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成都发动机厂、上海发动机厂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2161711954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涡扇</a:t>
                      </a:r>
                      <a:r>
                        <a:rPr lang="en-US" sz="1400" kern="100" dirty="0">
                          <a:effectLst/>
                        </a:rPr>
                        <a:t>-9</a:t>
                      </a:r>
                      <a:r>
                        <a:rPr lang="zh-CN" sz="1400" kern="100" dirty="0">
                          <a:effectLst/>
                        </a:rPr>
                        <a:t>（秦岭）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歼轰</a:t>
                      </a:r>
                      <a:r>
                        <a:rPr lang="en-US" sz="1400" kern="100">
                          <a:effectLst/>
                        </a:rPr>
                        <a:t>-7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西安航空发动机厂，仿制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2770533762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涡扇</a:t>
                      </a:r>
                      <a:r>
                        <a:rPr lang="en-US" sz="1400" kern="100" dirty="0">
                          <a:effectLst/>
                        </a:rPr>
                        <a:t>-10</a:t>
                      </a:r>
                      <a:r>
                        <a:rPr lang="zh-CN" sz="1400" kern="100" dirty="0">
                          <a:effectLst/>
                        </a:rPr>
                        <a:t>（太行）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歼</a:t>
                      </a:r>
                      <a:r>
                        <a:rPr lang="en-US" sz="1400" kern="100">
                          <a:effectLst/>
                        </a:rPr>
                        <a:t>-10</a:t>
                      </a:r>
                      <a:r>
                        <a:rPr lang="zh-CN" sz="1400" kern="100">
                          <a:effectLst/>
                        </a:rPr>
                        <a:t>、歼</a:t>
                      </a:r>
                      <a:r>
                        <a:rPr lang="en-US" sz="1400" kern="100">
                          <a:effectLst/>
                        </a:rPr>
                        <a:t>-11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沈阳发动机设计研究所、黎明、西航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1466876639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涡扇</a:t>
                      </a:r>
                      <a:r>
                        <a:rPr lang="en-US" sz="1400" kern="100" dirty="0">
                          <a:effectLst/>
                        </a:rPr>
                        <a:t>-11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K8</a:t>
                      </a:r>
                      <a:r>
                        <a:rPr lang="zh-CN" sz="1400" kern="100" dirty="0">
                          <a:effectLst/>
                        </a:rPr>
                        <a:t>教练机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南方航动力机械公司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4291763706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涡扇</a:t>
                      </a:r>
                      <a:r>
                        <a:rPr lang="en-US" sz="1400" kern="100" dirty="0">
                          <a:effectLst/>
                        </a:rPr>
                        <a:t>-13/12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枭龙</a:t>
                      </a:r>
                      <a:r>
                        <a:rPr lang="zh-CN" altLang="en-US" sz="1400" kern="100" dirty="0">
                          <a:effectLst/>
                        </a:rPr>
                        <a:t>，下马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贵州黎阳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849494014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涡扇</a:t>
                      </a:r>
                      <a:r>
                        <a:rPr lang="en-US" sz="1400" kern="100" dirty="0">
                          <a:effectLst/>
                        </a:rPr>
                        <a:t>-15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歼</a:t>
                      </a:r>
                      <a:r>
                        <a:rPr lang="en-US" sz="1400" kern="100" dirty="0">
                          <a:effectLst/>
                        </a:rPr>
                        <a:t>20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185350087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涡扇</a:t>
                      </a:r>
                      <a:r>
                        <a:rPr lang="en-US" sz="1400" kern="100">
                          <a:effectLst/>
                        </a:rPr>
                        <a:t>-20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运</a:t>
                      </a:r>
                      <a:r>
                        <a:rPr lang="en-US" sz="1400" kern="100" dirty="0">
                          <a:effectLst/>
                        </a:rPr>
                        <a:t>20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沈阳、西航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1097231174"/>
                  </a:ext>
                </a:extLst>
              </a:tr>
              <a:tr h="178137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涡桨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涡桨</a:t>
                      </a:r>
                      <a:r>
                        <a:rPr lang="en-US" sz="1400" kern="100">
                          <a:effectLst/>
                        </a:rPr>
                        <a:t>-5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运</a:t>
                      </a:r>
                      <a:r>
                        <a:rPr lang="en-US" sz="1400" kern="100">
                          <a:effectLst/>
                        </a:rPr>
                        <a:t>-7</a:t>
                      </a:r>
                      <a:r>
                        <a:rPr lang="zh-CN" sz="1400" kern="100">
                          <a:effectLst/>
                        </a:rPr>
                        <a:t>和水轰</a:t>
                      </a:r>
                      <a:r>
                        <a:rPr lang="en-US" sz="1400" kern="100">
                          <a:effectLst/>
                        </a:rPr>
                        <a:t>-5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哈尔滨东安发动机集团公司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1638989088"/>
                  </a:ext>
                </a:extLst>
              </a:tr>
              <a:tr h="31397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涡桨</a:t>
                      </a:r>
                      <a:r>
                        <a:rPr lang="en-US" sz="1400" kern="100">
                          <a:effectLst/>
                        </a:rPr>
                        <a:t>-6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运</a:t>
                      </a:r>
                      <a:r>
                        <a:rPr lang="en-US" sz="1400" kern="100">
                          <a:effectLst/>
                        </a:rPr>
                        <a:t>-8</a:t>
                      </a:r>
                      <a:r>
                        <a:rPr lang="zh-CN" sz="1400" kern="100">
                          <a:effectLst/>
                        </a:rPr>
                        <a:t>和安</a:t>
                      </a:r>
                      <a:r>
                        <a:rPr lang="en-US" sz="1400" kern="100">
                          <a:effectLst/>
                        </a:rPr>
                        <a:t>-1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南方航空动力机械公司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3872272053"/>
                  </a:ext>
                </a:extLst>
              </a:tr>
              <a:tr h="25824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涡桨</a:t>
                      </a:r>
                      <a:r>
                        <a:rPr lang="en-US" sz="1400" kern="100">
                          <a:effectLst/>
                        </a:rPr>
                        <a:t>-9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运</a:t>
                      </a:r>
                      <a:r>
                        <a:rPr lang="en-US" sz="1400" kern="100">
                          <a:effectLst/>
                        </a:rPr>
                        <a:t>-12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株洲航空动力机械研究、南方航空动力机械公司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2018960505"/>
                  </a:ext>
                </a:extLst>
              </a:tr>
              <a:tr h="178137">
                <a:tc row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</a:rPr>
                        <a:t>涡轴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涡轴</a:t>
                      </a:r>
                      <a:r>
                        <a:rPr lang="en-US" sz="1400" kern="100">
                          <a:effectLst/>
                        </a:rPr>
                        <a:t>-5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直</a:t>
                      </a:r>
                      <a:r>
                        <a:rPr lang="en-US" sz="1400" kern="100">
                          <a:effectLst/>
                        </a:rPr>
                        <a:t>-6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东安发动机公司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2513352680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涡轴</a:t>
                      </a:r>
                      <a:r>
                        <a:rPr lang="en-US" sz="1400" kern="100">
                          <a:effectLst/>
                        </a:rPr>
                        <a:t>-6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直</a:t>
                      </a:r>
                      <a:r>
                        <a:rPr lang="en-US" sz="1400" kern="100">
                          <a:effectLst/>
                        </a:rPr>
                        <a:t>-8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常州兰翔机械总厂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2334748617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涡轴</a:t>
                      </a:r>
                      <a:r>
                        <a:rPr lang="en-US" sz="1400" kern="100">
                          <a:effectLst/>
                        </a:rPr>
                        <a:t>-8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直</a:t>
                      </a:r>
                      <a:r>
                        <a:rPr lang="en-US" sz="1400" kern="100">
                          <a:effectLst/>
                        </a:rPr>
                        <a:t>-9</a:t>
                      </a:r>
                      <a:r>
                        <a:rPr lang="zh-CN" sz="1400" kern="100">
                          <a:effectLst/>
                        </a:rPr>
                        <a:t>、直</a:t>
                      </a:r>
                      <a:r>
                        <a:rPr lang="en-US" sz="1400" kern="100">
                          <a:effectLst/>
                        </a:rPr>
                        <a:t>-11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南方航空动力机械研究所，仿制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304281325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涡轴</a:t>
                      </a:r>
                      <a:r>
                        <a:rPr lang="en-US" sz="1400" kern="100">
                          <a:effectLst/>
                        </a:rPr>
                        <a:t>-9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直</a:t>
                      </a:r>
                      <a:r>
                        <a:rPr lang="en-US" sz="1400" kern="100">
                          <a:effectLst/>
                        </a:rPr>
                        <a:t>-10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自主研发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654775979"/>
                  </a:ext>
                </a:extLst>
              </a:tr>
              <a:tr h="17813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涡轴</a:t>
                      </a:r>
                      <a:r>
                        <a:rPr lang="en-US" sz="1400" kern="100">
                          <a:effectLst/>
                        </a:rPr>
                        <a:t>-16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AC352</a:t>
                      </a:r>
                      <a:endParaRPr lang="zh-CN" sz="1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</a:rPr>
                        <a:t>中法联合研制</a:t>
                      </a:r>
                      <a:endParaRPr lang="zh-CN" sz="1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464" marR="7464" marT="7464" marB="0" anchor="ctr"/>
                </a:tc>
                <a:extLst>
                  <a:ext uri="{0D108BD9-81ED-4DB2-BD59-A6C34878D82A}">
                    <a16:rowId xmlns:a16="http://schemas.microsoft.com/office/drawing/2014/main" val="3796879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02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LOGO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7273" y="288082"/>
            <a:ext cx="3639368" cy="675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2537" y="1656234"/>
            <a:ext cx="4752528" cy="3875073"/>
          </a:xfrm>
          <a:prstGeom prst="rect">
            <a:avLst/>
          </a:prstGeom>
          <a:noFill/>
        </p:spPr>
        <p:txBody>
          <a:bodyPr wrap="square" lIns="97128" tIns="48564" rIns="97128" bIns="485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推力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功率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轴马力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功重比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推重比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单位推力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涡轮前温度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发动机控制系统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矢量喷管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垂直起降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维修间隔</a:t>
            </a: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总寿命</a:t>
            </a:r>
            <a:endParaRPr lang="en-US" altLang="zh-CN" sz="2800" b="1" dirty="0">
              <a:solidFill>
                <a:schemeClr val="tx2">
                  <a:lumMod val="7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9" name="图片 8" descr="IMG_8800_副本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6624786"/>
            <a:ext cx="5694020" cy="576114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7ED565E-4F81-47C1-8EED-42174BCF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289CB-EE61-4AB2-B834-C8EA09252FEC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1144DC-8EB0-474F-894A-65EEE85C5829}"/>
              </a:ext>
            </a:extLst>
          </p:cNvPr>
          <p:cNvSpPr txBox="1"/>
          <p:nvPr/>
        </p:nvSpPr>
        <p:spPr>
          <a:xfrm>
            <a:off x="159719" y="265443"/>
            <a:ext cx="617723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决定航空发动机性能的主要指标</a:t>
            </a:r>
          </a:p>
        </p:txBody>
      </p:sp>
    </p:spTree>
    <p:extLst>
      <p:ext uri="{BB962C8B-B14F-4D97-AF65-F5344CB8AC3E}">
        <p14:creationId xmlns:p14="http://schemas.microsoft.com/office/powerpoint/2010/main" val="192927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851</Words>
  <Application>Microsoft Office PowerPoint</Application>
  <PresentationFormat>自定义</PresentationFormat>
  <Paragraphs>249</Paragraphs>
  <Slides>18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4" baseType="lpstr">
      <vt:lpstr>等线</vt:lpstr>
      <vt:lpstr>宋体</vt:lpstr>
      <vt:lpstr>Arial</vt:lpstr>
      <vt:lpstr>Calibri</vt:lpstr>
      <vt:lpstr>Office 主题</vt:lpstr>
      <vt:lpstr>Visio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lenovo</dc:creator>
  <cp:lastModifiedBy>ZHANG</cp:lastModifiedBy>
  <cp:revision>96</cp:revision>
  <dcterms:created xsi:type="dcterms:W3CDTF">2017-06-01T01:02:50Z</dcterms:created>
  <dcterms:modified xsi:type="dcterms:W3CDTF">2018-12-11T08:18:43Z</dcterms:modified>
</cp:coreProperties>
</file>